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7772400" cy="100584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2"/>
    <p:restoredTop sz="94765"/>
  </p:normalViewPr>
  <p:slideViewPr>
    <p:cSldViewPr snapToGrid="0" snapToObjects="1">
      <p:cViewPr>
        <p:scale>
          <a:sx n="77" d="100"/>
          <a:sy n="77" d="100"/>
        </p:scale>
        <p:origin x="1944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2930" y="1646133"/>
            <a:ext cx="6606540" cy="3501813"/>
          </a:xfrm>
        </p:spPr>
        <p:txBody>
          <a:bodyPr anchor="b"/>
          <a:lstStyle>
            <a:lvl1pPr algn="ctr"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71550" y="5282989"/>
            <a:ext cx="5829300" cy="2428451"/>
          </a:xfrm>
        </p:spPr>
        <p:txBody>
          <a:bodyPr/>
          <a:lstStyle>
            <a:lvl1pPr marL="0" indent="0" algn="ctr">
              <a:buNone/>
              <a:defRPr sz="2040"/>
            </a:lvl1pPr>
            <a:lvl2pPr marL="388620" indent="0" algn="ctr">
              <a:buNone/>
              <a:defRPr sz="1700"/>
            </a:lvl2pPr>
            <a:lvl3pPr marL="777240" indent="0" algn="ctr">
              <a:buNone/>
              <a:defRPr sz="1530"/>
            </a:lvl3pPr>
            <a:lvl4pPr marL="1165860" indent="0" algn="ctr">
              <a:buNone/>
              <a:defRPr sz="1360"/>
            </a:lvl4pPr>
            <a:lvl5pPr marL="1554480" indent="0" algn="ctr">
              <a:buNone/>
              <a:defRPr sz="1360"/>
            </a:lvl5pPr>
            <a:lvl6pPr marL="1943100" indent="0" algn="ctr">
              <a:buNone/>
              <a:defRPr sz="1360"/>
            </a:lvl6pPr>
            <a:lvl7pPr marL="2331720" indent="0" algn="ctr">
              <a:buNone/>
              <a:defRPr sz="1360"/>
            </a:lvl7pPr>
            <a:lvl8pPr marL="2720340" indent="0" algn="ctr">
              <a:buNone/>
              <a:defRPr sz="1360"/>
            </a:lvl8pPr>
            <a:lvl9pPr marL="3108960" indent="0" algn="ctr">
              <a:buNone/>
              <a:defRPr sz="13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396DE-75ED-974C-BBF7-244EE8EA04B5}" type="datetimeFigureOut">
              <a:rPr lang="en-US" smtClean="0"/>
              <a:t>5/5/21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7B1E-F85E-1B4C-982F-F24CF3DAB8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1008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396DE-75ED-974C-BBF7-244EE8EA04B5}" type="datetimeFigureOut">
              <a:rPr lang="en-US" smtClean="0"/>
              <a:t>5/5/21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7B1E-F85E-1B4C-982F-F24CF3DAB8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5704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562124" y="535517"/>
            <a:ext cx="1675924" cy="85240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4353" y="535517"/>
            <a:ext cx="4930616" cy="852402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396DE-75ED-974C-BBF7-244EE8EA04B5}" type="datetimeFigureOut">
              <a:rPr lang="en-US" smtClean="0"/>
              <a:t>5/5/21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7B1E-F85E-1B4C-982F-F24CF3DAB8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4822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396DE-75ED-974C-BBF7-244EE8EA04B5}" type="datetimeFigureOut">
              <a:rPr lang="en-US" smtClean="0"/>
              <a:t>5/5/21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7B1E-F85E-1B4C-982F-F24CF3DAB8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695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05" y="2507618"/>
            <a:ext cx="6703695" cy="4184014"/>
          </a:xfrm>
        </p:spPr>
        <p:txBody>
          <a:bodyPr anchor="b"/>
          <a:lstStyle>
            <a:lvl1pPr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05" y="6731215"/>
            <a:ext cx="6703695" cy="2200274"/>
          </a:xfrm>
        </p:spPr>
        <p:txBody>
          <a:bodyPr/>
          <a:lstStyle>
            <a:lvl1pPr marL="0" indent="0">
              <a:buNone/>
              <a:defRPr sz="2040">
                <a:solidFill>
                  <a:schemeClr val="tx1"/>
                </a:solidFill>
              </a:defRPr>
            </a:lvl1pPr>
            <a:lvl2pPr marL="388620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2pPr>
            <a:lvl3pPr marL="777240" indent="0">
              <a:buNone/>
              <a:defRPr sz="1530">
                <a:solidFill>
                  <a:schemeClr val="tx1">
                    <a:tint val="75000"/>
                  </a:schemeClr>
                </a:solidFill>
              </a:defRPr>
            </a:lvl3pPr>
            <a:lvl4pPr marL="11658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4pPr>
            <a:lvl5pPr marL="155448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5pPr>
            <a:lvl6pPr marL="194310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6pPr>
            <a:lvl7pPr marL="233172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7pPr>
            <a:lvl8pPr marL="272034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8pPr>
            <a:lvl9pPr marL="31089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396DE-75ED-974C-BBF7-244EE8EA04B5}" type="datetimeFigureOut">
              <a:rPr lang="en-US" smtClean="0"/>
              <a:t>5/5/21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7B1E-F85E-1B4C-982F-F24CF3DAB8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3451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4353" y="2677584"/>
            <a:ext cx="3303270" cy="63819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34778" y="2677584"/>
            <a:ext cx="3303270" cy="63819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396DE-75ED-974C-BBF7-244EE8EA04B5}" type="datetimeFigureOut">
              <a:rPr lang="en-US" smtClean="0"/>
              <a:t>5/5/21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7B1E-F85E-1B4C-982F-F24CF3DAB8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020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535519"/>
            <a:ext cx="6703695" cy="194415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5366" y="2465706"/>
            <a:ext cx="3288089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5366" y="3674110"/>
            <a:ext cx="3288089" cy="54040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34778" y="2465706"/>
            <a:ext cx="3304282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34778" y="3674110"/>
            <a:ext cx="3304282" cy="54040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396DE-75ED-974C-BBF7-244EE8EA04B5}" type="datetimeFigureOut">
              <a:rPr lang="en-US" smtClean="0"/>
              <a:t>5/5/21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7B1E-F85E-1B4C-982F-F24CF3DAB8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7316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396DE-75ED-974C-BBF7-244EE8EA04B5}" type="datetimeFigureOut">
              <a:rPr lang="en-US" smtClean="0"/>
              <a:t>5/5/21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7B1E-F85E-1B4C-982F-F24CF3DAB8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603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396DE-75ED-974C-BBF7-244EE8EA04B5}" type="datetimeFigureOut">
              <a:rPr lang="en-US" smtClean="0"/>
              <a:t>5/5/21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7B1E-F85E-1B4C-982F-F24CF3DAB8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0447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4282" y="1448226"/>
            <a:ext cx="3934778" cy="7147983"/>
          </a:xfrm>
        </p:spPr>
        <p:txBody>
          <a:bodyPr/>
          <a:lstStyle>
            <a:lvl1pPr>
              <a:defRPr sz="2720"/>
            </a:lvl1pPr>
            <a:lvl2pPr>
              <a:defRPr sz="2380"/>
            </a:lvl2pPr>
            <a:lvl3pPr>
              <a:defRPr sz="204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396DE-75ED-974C-BBF7-244EE8EA04B5}" type="datetimeFigureOut">
              <a:rPr lang="en-US" smtClean="0"/>
              <a:t>5/5/21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7B1E-F85E-1B4C-982F-F24CF3DAB8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125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04282" y="1448226"/>
            <a:ext cx="3934778" cy="7147983"/>
          </a:xfrm>
        </p:spPr>
        <p:txBody>
          <a:bodyPr anchor="t"/>
          <a:lstStyle>
            <a:lvl1pPr marL="0" indent="0">
              <a:buNone/>
              <a:defRPr sz="2720"/>
            </a:lvl1pPr>
            <a:lvl2pPr marL="388620" indent="0">
              <a:buNone/>
              <a:defRPr sz="2380"/>
            </a:lvl2pPr>
            <a:lvl3pPr marL="777240" indent="0">
              <a:buNone/>
              <a:defRPr sz="2040"/>
            </a:lvl3pPr>
            <a:lvl4pPr marL="1165860" indent="0">
              <a:buNone/>
              <a:defRPr sz="1700"/>
            </a:lvl4pPr>
            <a:lvl5pPr marL="1554480" indent="0">
              <a:buNone/>
              <a:defRPr sz="1700"/>
            </a:lvl5pPr>
            <a:lvl6pPr marL="1943100" indent="0">
              <a:buNone/>
              <a:defRPr sz="1700"/>
            </a:lvl6pPr>
            <a:lvl7pPr marL="2331720" indent="0">
              <a:buNone/>
              <a:defRPr sz="1700"/>
            </a:lvl7pPr>
            <a:lvl8pPr marL="2720340" indent="0">
              <a:buNone/>
              <a:defRPr sz="1700"/>
            </a:lvl8pPr>
            <a:lvl9pPr marL="3108960" indent="0">
              <a:buNone/>
              <a:defRPr sz="17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396DE-75ED-974C-BBF7-244EE8EA04B5}" type="datetimeFigureOut">
              <a:rPr lang="en-US" smtClean="0"/>
              <a:t>5/5/21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7B1E-F85E-1B4C-982F-F24CF3DAB8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686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4353" y="535519"/>
            <a:ext cx="6703695" cy="1944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4353" y="2677584"/>
            <a:ext cx="6703695" cy="638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4353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1396DE-75ED-974C-BBF7-244EE8EA04B5}" type="datetimeFigureOut">
              <a:rPr lang="en-US" smtClean="0"/>
              <a:t>5/5/21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4608" y="9322649"/>
            <a:ext cx="2623185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489258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B27B1E-F85E-1B4C-982F-F24CF3DAB8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824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77240" rtl="0" eaLnBrk="1" latinLnBrk="0" hangingPunct="1">
        <a:lnSpc>
          <a:spcPct val="90000"/>
        </a:lnSpc>
        <a:spcBef>
          <a:spcPct val="0"/>
        </a:spcBef>
        <a:buNone/>
        <a:defRPr sz="37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4310" indent="-194310" algn="l" defTabSz="77724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2380" kern="1200">
          <a:solidFill>
            <a:schemeClr val="tx1"/>
          </a:solidFill>
          <a:latin typeface="+mn-lt"/>
          <a:ea typeface="+mn-ea"/>
          <a:cs typeface="+mn-cs"/>
        </a:defRPr>
      </a:lvl1pPr>
      <a:lvl2pPr marL="5829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2pPr>
      <a:lvl3pPr marL="9715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3601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74879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213741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5260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9146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3032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1pPr>
      <a:lvl2pPr marL="3886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3pPr>
      <a:lvl4pPr marL="11658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194310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3317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7203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forms/d/e/1FAIpQLScd7kqEZvXozrP1KXkEctvbMBnfxxSTb_fRCF_mJz7Z3bg8fA/viewform?usp=sf_link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hyperlink" Target="https://projects.iq.harvard.edu/shrimp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B6337A7-16E9-3246-9860-BCC14A8CE81C}"/>
              </a:ext>
            </a:extLst>
          </p:cNvPr>
          <p:cNvSpPr txBox="1"/>
          <p:nvPr/>
        </p:nvSpPr>
        <p:spPr>
          <a:xfrm>
            <a:off x="2987040" y="319453"/>
            <a:ext cx="478536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  <a:latin typeface="AppleGothic" pitchFamily="2" charset="-127"/>
                <a:ea typeface="AppleGothic" pitchFamily="2" charset="-127"/>
              </a:rPr>
              <a:t>Have you ever wondered about planets, stars, galaxies, or black holes?</a:t>
            </a:r>
          </a:p>
          <a:p>
            <a:endParaRPr lang="en-US" dirty="0">
              <a:solidFill>
                <a:srgbClr val="002060"/>
              </a:solidFill>
              <a:latin typeface="AppleGothic" pitchFamily="2" charset="-127"/>
              <a:ea typeface="AppleGothic" pitchFamily="2" charset="-127"/>
            </a:endParaRPr>
          </a:p>
          <a:p>
            <a:r>
              <a:rPr lang="en-US" dirty="0">
                <a:solidFill>
                  <a:srgbClr val="002060"/>
                </a:solidFill>
                <a:latin typeface="AppleGothic" pitchFamily="2" charset="-127"/>
                <a:ea typeface="AppleGothic" pitchFamily="2" charset="-127"/>
              </a:rPr>
              <a:t>Do you want to study our universe with Harvard and MIT scientists?</a:t>
            </a:r>
          </a:p>
          <a:p>
            <a:endParaRPr lang="en-US" dirty="0">
              <a:solidFill>
                <a:srgbClr val="002060"/>
              </a:solidFill>
              <a:latin typeface="AppleGothic" pitchFamily="2" charset="-127"/>
              <a:ea typeface="AppleGothic" pitchFamily="2" charset="-127"/>
            </a:endParaRPr>
          </a:p>
          <a:p>
            <a:r>
              <a:rPr lang="en-US" dirty="0">
                <a:solidFill>
                  <a:srgbClr val="002060"/>
                </a:solidFill>
                <a:latin typeface="AppleGothic" pitchFamily="2" charset="-127"/>
                <a:ea typeface="AppleGothic" pitchFamily="2" charset="-127"/>
              </a:rPr>
              <a:t>Join the </a:t>
            </a:r>
            <a:r>
              <a:rPr lang="en-US" b="1" dirty="0">
                <a:solidFill>
                  <a:schemeClr val="accent2"/>
                </a:solidFill>
                <a:latin typeface="AppleGothic" pitchFamily="2" charset="-127"/>
                <a:ea typeface="AppleGothic" pitchFamily="2" charset="-127"/>
              </a:rPr>
              <a:t>Harvard-MIT Science Research Mentoring Program (SRMP)</a:t>
            </a:r>
            <a:r>
              <a:rPr lang="en-US" dirty="0">
                <a:solidFill>
                  <a:schemeClr val="accent2"/>
                </a:solidFill>
                <a:latin typeface="AppleGothic" pitchFamily="2" charset="-127"/>
                <a:ea typeface="AppleGothic" pitchFamily="2" charset="-127"/>
              </a:rPr>
              <a:t> </a:t>
            </a:r>
            <a:r>
              <a:rPr lang="en-US" dirty="0">
                <a:solidFill>
                  <a:srgbClr val="002060"/>
                </a:solidFill>
                <a:latin typeface="AppleGothic" pitchFamily="2" charset="-127"/>
                <a:ea typeface="AppleGothic" pitchFamily="2" charset="-127"/>
              </a:rPr>
              <a:t>and you can!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rgbClr val="002060"/>
                </a:solidFill>
                <a:latin typeface="AppleGothic" pitchFamily="2" charset="-127"/>
                <a:ea typeface="AppleGothic" pitchFamily="2" charset="-127"/>
              </a:rPr>
              <a:t>Applications open </a:t>
            </a:r>
            <a:r>
              <a:rPr lang="en-US" b="1" dirty="0">
                <a:solidFill>
                  <a:schemeClr val="accent2"/>
                </a:solidFill>
                <a:latin typeface="AppleGothic" pitchFamily="2" charset="-127"/>
                <a:ea typeface="AppleGothic" pitchFamily="2" charset="-127"/>
              </a:rPr>
              <a:t>May 10 – May 28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C8DB05D-DB0E-3343-B26A-A965A44A7F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034" y="167521"/>
            <a:ext cx="2587217" cy="272669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599BCEB-B9E2-B14B-98D7-91C62A98B320}"/>
              </a:ext>
            </a:extLst>
          </p:cNvPr>
          <p:cNvSpPr/>
          <p:nvPr/>
        </p:nvSpPr>
        <p:spPr>
          <a:xfrm>
            <a:off x="4022130" y="3167687"/>
            <a:ext cx="3730886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  <a:latin typeface="AppleGothic" pitchFamily="2" charset="-127"/>
                <a:ea typeface="AppleGothic" pitchFamily="2" charset="-127"/>
              </a:rPr>
              <a:t>SRMP Details:</a:t>
            </a:r>
            <a:endParaRPr lang="en-US" b="1" dirty="0">
              <a:solidFill>
                <a:schemeClr val="accent2"/>
              </a:solidFill>
              <a:latin typeface="AppleGothic" pitchFamily="2" charset="-127"/>
              <a:ea typeface="AppleGothic" pitchFamily="2" charset="-127"/>
            </a:endParaRP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rgbClr val="002060"/>
                </a:solidFill>
                <a:latin typeface="AppleGothic" pitchFamily="2" charset="-127"/>
                <a:ea typeface="AppleGothic" pitchFamily="2" charset="-127"/>
              </a:rPr>
              <a:t>September 2021- May 2022.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rgbClr val="002060"/>
                </a:solidFill>
                <a:latin typeface="AppleGothic" pitchFamily="2" charset="-127"/>
                <a:ea typeface="AppleGothic" pitchFamily="2" charset="-127"/>
              </a:rPr>
              <a:t>2-4 students meet 2x week for 2 hours with their mentors.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rgbClr val="002060"/>
                </a:solidFill>
                <a:latin typeface="AppleGothic" pitchFamily="2" charset="-127"/>
                <a:ea typeface="AppleGothic" pitchFamily="2" charset="-127"/>
              </a:rPr>
              <a:t>SRMP students are </a:t>
            </a:r>
            <a:r>
              <a:rPr lang="en-US" b="1" dirty="0">
                <a:solidFill>
                  <a:schemeClr val="accent2"/>
                </a:solidFill>
                <a:latin typeface="AppleGothic" pitchFamily="2" charset="-127"/>
                <a:ea typeface="AppleGothic" pitchFamily="2" charset="-127"/>
              </a:rPr>
              <a:t>paid for their work</a:t>
            </a:r>
            <a:r>
              <a:rPr lang="en-US" dirty="0">
                <a:solidFill>
                  <a:srgbClr val="002060"/>
                </a:solidFill>
                <a:latin typeface="AppleGothic" pitchFamily="2" charset="-127"/>
                <a:ea typeface="AppleGothic" pitchFamily="2" charset="-127"/>
              </a:rPr>
              <a:t>!</a:t>
            </a:r>
          </a:p>
          <a:p>
            <a:pPr marL="285750" indent="-285750">
              <a:buFontTx/>
              <a:buChar char="-"/>
            </a:pPr>
            <a:endParaRPr lang="en-US" dirty="0">
              <a:solidFill>
                <a:srgbClr val="002060"/>
              </a:solidFill>
              <a:latin typeface="AppleGothic" pitchFamily="2" charset="-127"/>
              <a:ea typeface="AppleGothic" pitchFamily="2" charset="-127"/>
            </a:endParaRPr>
          </a:p>
          <a:p>
            <a:pPr marL="285750" indent="-285750">
              <a:buFontTx/>
              <a:buChar char="-"/>
            </a:pPr>
            <a:endParaRPr lang="en-US" dirty="0">
              <a:solidFill>
                <a:srgbClr val="002060"/>
              </a:solidFill>
              <a:latin typeface="AppleGothic" pitchFamily="2" charset="-127"/>
              <a:ea typeface="AppleGothic" pitchFamily="2" charset="-127"/>
            </a:endParaRPr>
          </a:p>
          <a:p>
            <a:r>
              <a:rPr lang="en-US" b="1" dirty="0">
                <a:solidFill>
                  <a:srgbClr val="002060"/>
                </a:solidFill>
                <a:latin typeface="AppleGothic" pitchFamily="2" charset="-127"/>
                <a:ea typeface="AppleGothic" pitchFamily="2" charset="-127"/>
              </a:rPr>
              <a:t>Requirements: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rgbClr val="002060"/>
                </a:solidFill>
                <a:latin typeface="AppleGothic" pitchFamily="2" charset="-127"/>
                <a:ea typeface="AppleGothic" pitchFamily="2" charset="-127"/>
              </a:rPr>
              <a:t>No prior research experience required </a:t>
            </a:r>
            <a:r>
              <a:rPr lang="en-US" dirty="0">
                <a:solidFill>
                  <a:srgbClr val="002060"/>
                </a:solidFill>
                <a:latin typeface="AppleGothic" pitchFamily="2" charset="-127"/>
                <a:ea typeface="AppleGothic" pitchFamily="2" charset="-127"/>
                <a:sym typeface="Wingdings" pitchFamily="2" charset="2"/>
              </a:rPr>
              <a:t> just </a:t>
            </a:r>
            <a:r>
              <a:rPr lang="en-US" b="1" dirty="0">
                <a:solidFill>
                  <a:schemeClr val="accent2"/>
                </a:solidFill>
                <a:latin typeface="AppleGothic" pitchFamily="2" charset="-127"/>
                <a:ea typeface="AppleGothic" pitchFamily="2" charset="-127"/>
                <a:sym typeface="Wingdings" pitchFamily="2" charset="2"/>
              </a:rPr>
              <a:t>interest</a:t>
            </a:r>
            <a:r>
              <a:rPr lang="en-US" dirty="0">
                <a:solidFill>
                  <a:srgbClr val="002060"/>
                </a:solidFill>
                <a:latin typeface="AppleGothic" pitchFamily="2" charset="-127"/>
                <a:ea typeface="AppleGothic" pitchFamily="2" charset="-127"/>
                <a:sym typeface="Wingdings" pitchFamily="2" charset="2"/>
              </a:rPr>
              <a:t> and </a:t>
            </a:r>
            <a:r>
              <a:rPr lang="en-US" b="1" dirty="0">
                <a:solidFill>
                  <a:schemeClr val="accent2"/>
                </a:solidFill>
                <a:latin typeface="AppleGothic" pitchFamily="2" charset="-127"/>
                <a:ea typeface="AppleGothic" pitchFamily="2" charset="-127"/>
                <a:sym typeface="Wingdings" pitchFamily="2" charset="2"/>
              </a:rPr>
              <a:t>curiosity</a:t>
            </a:r>
            <a:r>
              <a:rPr lang="en-US" dirty="0">
                <a:solidFill>
                  <a:srgbClr val="002060"/>
                </a:solidFill>
                <a:latin typeface="AppleGothic" pitchFamily="2" charset="-127"/>
                <a:ea typeface="AppleGothic" pitchFamily="2" charset="-127"/>
                <a:sym typeface="Wingdings" pitchFamily="2" charset="2"/>
              </a:rPr>
              <a:t>!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rgbClr val="002060"/>
                </a:solidFill>
                <a:latin typeface="AppleGothic" pitchFamily="2" charset="-127"/>
                <a:ea typeface="AppleGothic" pitchFamily="2" charset="-127"/>
                <a:sym typeface="Wingdings" pitchFamily="2" charset="2"/>
              </a:rPr>
              <a:t>Applicants must be HS Sophomores, Juniors or Seniors during the 2021-2022 academic year.</a:t>
            </a:r>
          </a:p>
          <a:p>
            <a:pPr marL="285750" indent="-285750">
              <a:buFontTx/>
              <a:buChar char="-"/>
            </a:pPr>
            <a:endParaRPr lang="en-US" dirty="0">
              <a:solidFill>
                <a:srgbClr val="002060"/>
              </a:solidFill>
              <a:latin typeface="AppleGothic" pitchFamily="2" charset="-127"/>
              <a:ea typeface="AppleGothic" pitchFamily="2" charset="-127"/>
              <a:sym typeface="Wingdings" pitchFamily="2" charset="2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F765DC3-1608-B647-9D83-B5436190FF65}"/>
              </a:ext>
            </a:extLst>
          </p:cNvPr>
          <p:cNvCxnSpPr/>
          <p:nvPr/>
        </p:nvCxnSpPr>
        <p:spPr>
          <a:xfrm>
            <a:off x="192516" y="8260080"/>
            <a:ext cx="7336269" cy="0"/>
          </a:xfrm>
          <a:prstGeom prst="line">
            <a:avLst/>
          </a:prstGeom>
          <a:ln w="44450">
            <a:solidFill>
              <a:srgbClr val="00206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274C7F86-7794-9F44-9E5B-B7E7184C243E}"/>
              </a:ext>
            </a:extLst>
          </p:cNvPr>
          <p:cNvSpPr/>
          <p:nvPr/>
        </p:nvSpPr>
        <p:spPr>
          <a:xfrm>
            <a:off x="171114" y="8413432"/>
            <a:ext cx="7581902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2060"/>
                </a:solidFill>
                <a:latin typeface="AppleGothic" pitchFamily="2" charset="-127"/>
                <a:ea typeface="AppleGothic" pitchFamily="2" charset="-127"/>
              </a:rPr>
              <a:t>Apply </a:t>
            </a:r>
            <a:r>
              <a:rPr lang="en-US" b="1" dirty="0">
                <a:solidFill>
                  <a:schemeClr val="accent2"/>
                </a:solidFill>
                <a:latin typeface="AppleGothic" pitchFamily="2" charset="-127"/>
                <a:ea typeface="AppleGothic" pitchFamily="2" charset="-127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lang="en-US" b="1" dirty="0">
                <a:solidFill>
                  <a:schemeClr val="accent2"/>
                </a:solidFill>
                <a:latin typeface="AppleGothic" pitchFamily="2" charset="-127"/>
                <a:ea typeface="AppleGothic" pitchFamily="2" charset="-127"/>
              </a:rPr>
              <a:t> </a:t>
            </a:r>
            <a:r>
              <a:rPr lang="en-US" dirty="0">
                <a:solidFill>
                  <a:srgbClr val="002060"/>
                </a:solidFill>
                <a:latin typeface="AppleGothic" pitchFamily="2" charset="-127"/>
                <a:ea typeface="AppleGothic" pitchFamily="2" charset="-127"/>
              </a:rPr>
              <a:t>from</a:t>
            </a:r>
            <a:r>
              <a:rPr lang="en-US" b="1" dirty="0">
                <a:solidFill>
                  <a:schemeClr val="accent2"/>
                </a:solidFill>
                <a:latin typeface="AppleGothic" pitchFamily="2" charset="-127"/>
                <a:ea typeface="AppleGothic" pitchFamily="2" charset="-127"/>
              </a:rPr>
              <a:t> May 10– May 28!</a:t>
            </a:r>
          </a:p>
          <a:p>
            <a:r>
              <a:rPr lang="en-US" dirty="0">
                <a:solidFill>
                  <a:srgbClr val="002060"/>
                </a:solidFill>
                <a:latin typeface="AppleGothic" pitchFamily="2" charset="-127"/>
                <a:ea typeface="AppleGothic" pitchFamily="2" charset="-127"/>
              </a:rPr>
              <a:t>For more information visit:</a:t>
            </a:r>
            <a:r>
              <a:rPr lang="en-US" dirty="0">
                <a:solidFill>
                  <a:schemeClr val="accent2"/>
                </a:solidFill>
                <a:latin typeface="AppleGothic" pitchFamily="2" charset="-127"/>
                <a:ea typeface="AppleGothic" pitchFamily="2" charset="-127"/>
              </a:rPr>
              <a:t> </a:t>
            </a:r>
            <a:r>
              <a:rPr lang="en-US" dirty="0">
                <a:solidFill>
                  <a:schemeClr val="accent2"/>
                </a:solidFill>
                <a:latin typeface="AppleGothic" pitchFamily="2" charset="-127"/>
                <a:ea typeface="AppleGothic" pitchFamily="2" charset="-127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https://projects.iq.harvard.edu/shrimp</a:t>
            </a:r>
            <a:endParaRPr lang="en-US" dirty="0">
              <a:solidFill>
                <a:schemeClr val="accent2"/>
              </a:solidFill>
              <a:latin typeface="AppleGothic" pitchFamily="2" charset="-127"/>
              <a:ea typeface="AppleGothic" pitchFamily="2" charset="-127"/>
            </a:endParaRPr>
          </a:p>
          <a:p>
            <a:r>
              <a:rPr lang="en-US" b="1" dirty="0">
                <a:solidFill>
                  <a:schemeClr val="accent2"/>
                </a:solidFill>
                <a:latin typeface="AppleGothic" pitchFamily="2" charset="-127"/>
                <a:ea typeface="AppleGothic" pitchFamily="2" charset="-127"/>
              </a:rPr>
              <a:t>Questions</a:t>
            </a:r>
            <a:r>
              <a:rPr lang="en-US" dirty="0">
                <a:solidFill>
                  <a:srgbClr val="002060"/>
                </a:solidFill>
                <a:latin typeface="AppleGothic" pitchFamily="2" charset="-127"/>
                <a:ea typeface="AppleGothic" pitchFamily="2" charset="-127"/>
              </a:rPr>
              <a:t>? Please email: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rgbClr val="002060"/>
                </a:solidFill>
                <a:latin typeface="AppleGothic" pitchFamily="2" charset="-127"/>
                <a:ea typeface="AppleGothic" pitchFamily="2" charset="-127"/>
              </a:rPr>
              <a:t>Dr. Clara Sousa-Silva (</a:t>
            </a:r>
            <a:r>
              <a:rPr lang="en-US" dirty="0" err="1">
                <a:solidFill>
                  <a:srgbClr val="002060"/>
                </a:solidFill>
                <a:latin typeface="AppleGothic" pitchFamily="2" charset="-127"/>
                <a:ea typeface="AppleGothic" pitchFamily="2" charset="-127"/>
              </a:rPr>
              <a:t>clara.sousa-silva@cfa.harvard.edu</a:t>
            </a:r>
            <a:r>
              <a:rPr lang="en-US" dirty="0">
                <a:solidFill>
                  <a:srgbClr val="002060"/>
                </a:solidFill>
                <a:latin typeface="AppleGothic" pitchFamily="2" charset="-127"/>
                <a:ea typeface="AppleGothic" pitchFamily="2" charset="-127"/>
              </a:rPr>
              <a:t>)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rgbClr val="002060"/>
                </a:solidFill>
                <a:latin typeface="AppleGothic" pitchFamily="2" charset="-127"/>
                <a:ea typeface="AppleGothic" pitchFamily="2" charset="-127"/>
              </a:rPr>
              <a:t>Mr. Daniel </a:t>
            </a:r>
            <a:r>
              <a:rPr lang="en-US" dirty="0" err="1">
                <a:solidFill>
                  <a:srgbClr val="002060"/>
                </a:solidFill>
                <a:latin typeface="AppleGothic" pitchFamily="2" charset="-127"/>
                <a:ea typeface="AppleGothic" pitchFamily="2" charset="-127"/>
              </a:rPr>
              <a:t>Yahalomi</a:t>
            </a:r>
            <a:r>
              <a:rPr lang="en-US" dirty="0">
                <a:solidFill>
                  <a:srgbClr val="002060"/>
                </a:solidFill>
                <a:latin typeface="AppleGothic" pitchFamily="2" charset="-127"/>
                <a:ea typeface="AppleGothic" pitchFamily="2" charset="-127"/>
              </a:rPr>
              <a:t> (</a:t>
            </a:r>
            <a:r>
              <a:rPr lang="en-US" dirty="0" err="1">
                <a:solidFill>
                  <a:srgbClr val="002060"/>
                </a:solidFill>
                <a:latin typeface="AppleGothic" pitchFamily="2" charset="-127"/>
                <a:ea typeface="AppleGothic" pitchFamily="2" charset="-127"/>
              </a:rPr>
              <a:t>daniel.yahalomi@columbia.edu</a:t>
            </a:r>
            <a:r>
              <a:rPr lang="en-US" dirty="0">
                <a:solidFill>
                  <a:srgbClr val="002060"/>
                </a:solidFill>
                <a:latin typeface="AppleGothic" pitchFamily="2" charset="-127"/>
                <a:ea typeface="AppleGothic" pitchFamily="2" charset="-127"/>
              </a:rPr>
              <a:t>)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28323BC-ECD7-B444-A5EC-B754167865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1034" y="3047562"/>
            <a:ext cx="3663566" cy="4884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17889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38</TotalTime>
  <Words>163</Words>
  <Application>Microsoft Macintosh PowerPoint</Application>
  <PresentationFormat>Custom</PresentationFormat>
  <Paragraphs>20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AppleGothic</vt:lpstr>
      <vt:lpstr>Arial</vt:lpstr>
      <vt:lpstr>Calibri</vt:lpstr>
      <vt:lpstr>Calibri Light</vt:lpstr>
      <vt:lpstr>Wingdings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Yahalomi</dc:creator>
  <cp:lastModifiedBy>Daniel Yahalomi</cp:lastModifiedBy>
  <cp:revision>9</cp:revision>
  <cp:lastPrinted>2021-05-05T17:05:57Z</cp:lastPrinted>
  <dcterms:created xsi:type="dcterms:W3CDTF">2021-05-05T16:35:10Z</dcterms:created>
  <dcterms:modified xsi:type="dcterms:W3CDTF">2021-05-05T17:13:20Z</dcterms:modified>
</cp:coreProperties>
</file>

<file path=docProps/thumbnail.jpeg>
</file>